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01956-1952-4C2C-97DD-9E63CED6254D}" v="53" dt="2024-06-18T16:18:49.456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328" autoAdjust="0"/>
  </p:normalViewPr>
  <p:slideViewPr>
    <p:cSldViewPr snapToGrid="0" snapToObjects="1">
      <p:cViewPr varScale="1">
        <p:scale>
          <a:sx n="54" d="100"/>
          <a:sy n="54" d="100"/>
        </p:scale>
        <p:origin x="132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5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5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06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5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09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9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7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2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s://github.com/rkrushanthan/IBM-Data-Science-Capstone/blob/main/labs-jupyter-spacex-Data%20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rkrushanthan/IBM-Data-Science-Capstone/blob/main/jupyter-labs-Exploring%20and%20Preparing%20Data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krushanthan/IBM-Data-Science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krushanthan/IBM-Data-Science-Capstone/blob/main/lab_jupyter_launch_site_loc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krushanthan/IBM-Data-Science-Capstone/blob/main/Assessment3_Interactive_Dashboard_Ploty_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krushanthan/IBM-Data-Science-Capstone/blob/main/SpaceX_Machine%20Learning%20Prediction_Part_5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krushanthan/IBM-Data-Science-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rkrushanthan/IBM-Data-Science-Capstone/blob/main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krushanthan/IBM-Data-Science-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288780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Krushanthan Ragunathan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June 18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864490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of launches at each site and the number and occurrence.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number and occurrence of mission outcomes of the orbits.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landing outcome label from the outcome column and exported the results to a CSV file.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Data wrangling related notebook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5E4FC-CDAE-5DAF-B140-CDA215699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571" y="1825625"/>
            <a:ext cx="5264421" cy="39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53084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Explored the data for the given attributes.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 Load vs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Year vs Success Rate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Data visualization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78264-D36B-B102-D3BA-69758798A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76953"/>
            <a:ext cx="5702593" cy="16002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233CA-EC6E-71D5-9521-B237945A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660" y="3289605"/>
            <a:ext cx="4281415" cy="31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the queries below after successfully loading the CSV file into a database.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names begin with “CCA.”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landing outcomes in drone ship, their booster version, and launch site names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have been marked with map objects such as markers and circles to indicate the success or failure of the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We've classified the launch outcomes into two categories, Class=1 for Success and 0 for Failure. This classification is visually represented on the interactive map with color indicators, green for Success and red for Failure, making it easy to interpret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distance between the launch sites and their proximities, such as nearest coastal lines, railroad, city, and highways.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Interactive map with the Folium map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(Please refer to the screenshot folder to review map outcome)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1246" y="1442056"/>
            <a:ext cx="5559538" cy="4400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mentioned plots were created using Plotly Dash.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– to show the total launch by sites and success/ failures in selected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– to show the relationship between Outcome and Payload Mass (kg) for different booster versions.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 Dash lab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Plotly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B1F73-D657-4DFA-5253-EB769798C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90" y="1442057"/>
            <a:ext cx="6079471" cy="26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the model development used to predict the success rate of the first stage launch.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NumPy array from the column Class in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standardization.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 and Test data split.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best Hyperparameter for Logistic Regression, SVM, Decision Tree, and KNN classifiers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accuracy of each model to compare the model performance.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Predictive Analysis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8667" y="4070203"/>
            <a:ext cx="11200846" cy="21561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time (assuming flight number increases over time), each site's success rate has increased.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CCAFS SLC 40 plays a significant role in the mission data.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A2DF5-8DA1-DD0D-36B7-445A3ADC4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86" y="1500402"/>
            <a:ext cx="11327027" cy="231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453247"/>
            <a:ext cx="10515600" cy="12469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majority of the rockets launched had a payload of less than 7500kg.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 of 7 missions carried out with a payload between 7500-15750kg, six were successful.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1E607-4002-8082-06DF-10223522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413116"/>
            <a:ext cx="10687961" cy="20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plot results, we can say that SSO, HEO, GEO, and ES-L1 had the most successful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Adding the number of missions for each Orbit will give a better understanding of the success rate for comparison.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564537-8111-A993-46DA-CD659106D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86" y="1432560"/>
            <a:ext cx="5744486" cy="43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263242"/>
            <a:ext cx="9832769" cy="16181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pointed out in the previous slide, Orbits has a higher success rate but fewer launches than others.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no significant relationship between Orbit Type and Flight Number.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194909-F1DC-9FF9-3DE1-C8C3A212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99575"/>
            <a:ext cx="10634649" cy="208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279901"/>
            <a:ext cx="10741232" cy="13062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payloads, the success rate is high for PO, LEO,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for GTO, we cannot distinguish this well as both positive landing rate and negative landing(unsuccessful mission) are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56FF72-6A15-F6A2-7DC0-21EED4DD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543256"/>
            <a:ext cx="10593591" cy="207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32561"/>
            <a:ext cx="4015745" cy="42481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continuously shown an upward trend since 2013.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7C64D1-E9FB-DCEA-DE51-FF45040A6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811" y="1432561"/>
            <a:ext cx="54959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19393" y="1694587"/>
            <a:ext cx="437200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</a:t>
            </a:r>
            <a:r>
              <a:rPr lang="en-US" sz="2200" b="1" u="sng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keyword in the query brings the unique launch sites from SpaceX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Four unique launch sites were found.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E314-9D9A-CE8C-4B9C-07B6FD5A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86" y="1694587"/>
            <a:ext cx="5458587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425" y="1663784"/>
            <a:ext cx="354073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LIKE ‘CCA%’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in the Where clause will list down the Launch Sites name starting with “CCA.”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BCA5B-968D-7369-7185-19D592397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077" y="1663784"/>
            <a:ext cx="7688498" cy="35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84949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keyword will calculate the total of the PAYLOAD_MASS_KG column.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6F1DB-75EF-5E4F-9575-7E0B5F0F7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10" y="1825625"/>
            <a:ext cx="6807226" cy="188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49323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keyword is used here to calculate the average of the PAYLOAD_MASS_KG column.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54DA7-9F17-6E2A-5ABA-052F49F7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47" y="1825625"/>
            <a:ext cx="7001309" cy="16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8635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keyword finds the least value from the Date column.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DAB1A-D6B7-04F2-51E5-8BB9CE0D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11" y="1829440"/>
            <a:ext cx="7129246" cy="166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75122" cy="343514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condition used in the WHERE clause will filter the successful landings on drone ships. Then, the AND condition is used to find the successful landings with a payload mass greater than 4000kg but less than 6000kg.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6B528D-B398-5E1D-3347-0FAC6FDD8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274" y="1960150"/>
            <a:ext cx="5495628" cy="12343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09AFF7-84A0-DA20-B62A-83FB739FA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155" y="3308996"/>
            <a:ext cx="2590933" cy="21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5798157" cy="320518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a web scraping approach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Expletory Data Analysis with SQL commands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using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data visualization analysis using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using machine learning models and algorithms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F20766-0F90-7EB9-75F2-560DB53A34A6}"/>
              </a:ext>
            </a:extLst>
          </p:cNvPr>
          <p:cNvSpPr txBox="1"/>
          <p:nvPr/>
        </p:nvSpPr>
        <p:spPr>
          <a:xfrm>
            <a:off x="1104405" y="1567543"/>
            <a:ext cx="8930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Use machine learning models to predict whether the first stage of a Falcon 9 rocket will successfully land based on data collected from previous launches.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2D95-6BA5-5026-7230-BA5C0C4B21A2}"/>
              </a:ext>
            </a:extLst>
          </p:cNvPr>
          <p:cNvSpPr txBox="1">
            <a:spLocks/>
          </p:cNvSpPr>
          <p:nvPr/>
        </p:nvSpPr>
        <p:spPr>
          <a:xfrm>
            <a:off x="6265194" y="2684971"/>
            <a:ext cx="5798157" cy="32051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from expletory data analysis and interactive maps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Outputs derived from the machine learning models and key parameters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Performance comparison results of the machine learning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3757" y="1590260"/>
            <a:ext cx="424137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multiple keywords used here.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– find the unique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– total number of each unique mission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by-group, the results are based on the mission outcome value.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8B7E7-4946-A449-C0F4-8764092EF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27" y="1590260"/>
            <a:ext cx="6865900" cy="291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6453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keyword is used to find the largest value available for the Payload column.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18BFB-8DC5-CB7F-1FA1-74272AB5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01" y="1825625"/>
            <a:ext cx="4943069" cy="1499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C3F752-61F5-05F0-89FC-BF7289F2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01" y="3532910"/>
            <a:ext cx="1470348" cy="30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57388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 is used to pick the Month/ Year from the full date value.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B36DA-B1B6-D611-1CF8-D008FBFF0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35" y="1817258"/>
            <a:ext cx="5703337" cy="1495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F72D3-D602-6012-F0C7-A9F6BD513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635" y="3566499"/>
            <a:ext cx="5607516" cy="12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9452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Keyword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used to present the results in descending order.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6009F-95D7-7143-54C6-0C989D297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03" y="1825625"/>
            <a:ext cx="5648077" cy="11550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DD8AEA-B244-CD3F-370B-4636405E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21" y="3131333"/>
            <a:ext cx="2533780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755729"/>
            <a:ext cx="9745589" cy="941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launch sites are situated only in the United States.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of them are strategically constructed near the coastal lines in CA and FL.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6EC9BE-CAB7-43B4-69DF-0C8527FF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82" y="1323867"/>
            <a:ext cx="9134717" cy="4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602411"/>
            <a:ext cx="9745589" cy="8463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above map indicates successes and failures at a launch site with color-coded markers (Green-success, red-failure).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 Failure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9304B-2EEA-573F-DBEC-51AEFAD38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97" y="1625118"/>
            <a:ext cx="3971593" cy="3481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6B429-46B5-7CDD-A2EA-1B379C89A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105" y="1625118"/>
            <a:ext cx="4558543" cy="38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576533"/>
            <a:ext cx="8597827" cy="648751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is very near landmarks such as the railroad and highways, ensuring easy access to supplies.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5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Meanwhile, the launch site is far from the nearest major city but near the coastal line to avoid disasters.</a:t>
            </a:r>
            <a:endParaRPr lang="en-US" sz="2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with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0F1C2-EA92-C69D-8AF7-2CC5689C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7" y="1419121"/>
            <a:ext cx="9265126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1773" y="4855919"/>
            <a:ext cx="9745589" cy="8581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KSC LC-39A has the highest success rate of missions, followed by CCAFS LC-40.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Missions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94147-48C9-96D4-6EBE-E3BCFDEA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73" y="1397244"/>
            <a:ext cx="8205377" cy="307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856385"/>
            <a:ext cx="10144732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promising to revolutionize the aerospace industry with low-cost launches. Falcon 9’s stage rocket can land back on Earth successfully and is ready for the next mission. This approach will significantly reduce the cost for every launch mission.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4A60DBA-ECDB-8477-22D0-5FD8EB82966C}"/>
              </a:ext>
            </a:extLst>
          </p:cNvPr>
          <p:cNvSpPr txBox="1">
            <a:spLocks/>
          </p:cNvSpPr>
          <p:nvPr/>
        </p:nvSpPr>
        <p:spPr>
          <a:xfrm>
            <a:off x="828068" y="3754809"/>
            <a:ext cx="10144732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attributes play a crucial role in a successful landing?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external operating conditions determining a successful landing?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0406" y="5014117"/>
            <a:ext cx="10551583" cy="715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 Site KSC LC-39A has 76.9% success rate.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drill 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1124B-6AF4-264E-1D95-955C61FC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6" y="1339743"/>
            <a:ext cx="9762151" cy="34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731188"/>
            <a:ext cx="10414662" cy="1477324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&lt; 3000kg has a higher success rate than higher payload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pattern, low to medium amounts of payload yielded successful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Thus, prove that, as we have seen in slide #19, payload &lt; 7500kg has a high success rate.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 Outcome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49E15-528B-08A7-B430-160959CF1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0" y="1401241"/>
            <a:ext cx="11665550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003871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four of the models have achieved the same accuracy level.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2202F-93D8-E60A-2342-1AF0C2291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86" y="1475924"/>
            <a:ext cx="6879391" cy="41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52015" cy="38115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four models have shown the same pattern.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Model correctly predicted 12 times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The model incorrectly predicted three times when it was not.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Negative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The model correctly predicted three unsuccessful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The model incorrectly predicted unsuccessful landings 0 times when they were successful.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8C6E5-18AB-6837-C517-272E69BA2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71" y="1499963"/>
            <a:ext cx="5245370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3341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have shown the same level of accuracy 83 .33%, from our testing.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the confusion matrix, all four models have the highest rating for predicting successful landings (12 true positives).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Fine-tuning is needed to address the false positive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Machine Learning models can be deployed to predict the first stage of the landing and predict the cost for the launch mission.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Python code, Notebooks, Data Sets and Screenshots can be found here: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https://github.com/rkrushanthan/IBM-Data-Science-Capstone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Scrapping methods.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Outcome values were summarized and converted to True/ False indicators.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Methods explained below were followed during the 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API was invoked first to retrieve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function, the API response was formatted and converted to a Data Frame with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web scraping method, Falcon 9 launch records were acquired from Wikipedia using 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BeautifulSoap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data then converted to Data Frame for further analysis.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SpaceX API calls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(Please click the link view the Notebook)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B68D2-6584-A344-6E49-ADD533A17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1" y="1800225"/>
            <a:ext cx="6303488" cy="274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Web scraping 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(Please click the link to view the Notebook)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9BB58-1E40-4DC0-15CD-A6313B4CD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845" y="1792288"/>
            <a:ext cx="6503127" cy="38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3096</TotalTime>
  <Words>1719</Words>
  <Application>Microsoft Office PowerPoint</Application>
  <PresentationFormat>Widescreen</PresentationFormat>
  <Paragraphs>236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Krushanthan Ragunathan</cp:lastModifiedBy>
  <cp:revision>209</cp:revision>
  <dcterms:created xsi:type="dcterms:W3CDTF">2021-04-29T18:58:34Z</dcterms:created>
  <dcterms:modified xsi:type="dcterms:W3CDTF">2024-06-18T16:20:31Z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